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acifico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1" roundtripDataSignature="AMtx7mh+y0x7AsA6x3i7GoS7VZhqdxzZ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Pacific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Comentário:</a:t>
            </a:r>
            <a:r>
              <a:rPr lang="pt-BR"/>
              <a:t> A estrutura if-elif-else é ideal para testar se um número é positivo, negativo ou zero, utilizando diferentes condições para cada caso.</a:t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f9a6b620b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1ef9a6b620b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f9a6b620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1ef9a6b620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hyperlink" Target="https://docs.google.com/document/d/1av53x1JhIrjAgigJfNikTxYnukV3g3rG/edit?usp=drive_link&amp;ouid=111990524911817921609&amp;rtpof=true&amp;sd=true" TargetMode="External"/><Relationship Id="rId7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hyperlink" Target="https://cursos.alura.com.br/course/python-introducao-a-linguagem" TargetMode="Externa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9" Type="http://schemas.openxmlformats.org/officeDocument/2006/relationships/image" Target="../media/image39.png"/><Relationship Id="rId5" Type="http://schemas.openxmlformats.org/officeDocument/2006/relationships/image" Target="../media/image1.png"/><Relationship Id="rId6" Type="http://schemas.openxmlformats.org/officeDocument/2006/relationships/image" Target="../media/image40.gif"/><Relationship Id="rId7" Type="http://schemas.openxmlformats.org/officeDocument/2006/relationships/image" Target="../media/image38.png"/><Relationship Id="rId8" Type="http://schemas.openxmlformats.org/officeDocument/2006/relationships/hyperlink" Target="https://cursos.alura.com.br/course/python-introducao-a-linguagem/task/2281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hyperlink" Target="https://www.online-python.com/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31.png"/><Relationship Id="rId6" Type="http://schemas.openxmlformats.org/officeDocument/2006/relationships/image" Target="../media/image22.gif"/><Relationship Id="rId7" Type="http://schemas.openxmlformats.org/officeDocument/2006/relationships/image" Target="../media/image19.jp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Testando valores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03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8" name="Google Shape;17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0" name="Google Shape;18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/>
          <p:nvPr/>
        </p:nvSpPr>
        <p:spPr>
          <a:xfrm>
            <a:off x="151299" y="135295"/>
            <a:ext cx="81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Estrutura else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5274800" y="909275"/>
            <a:ext cx="37137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uma declaração final em uma cadeia de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if-elif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executa um bloco de código se todas as condições anteriores forem falsas. 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6">
            <a:alphaModFix/>
          </a:blip>
          <a:srcRect b="0" l="0" r="37258" t="0"/>
          <a:stretch/>
        </p:blipFill>
        <p:spPr>
          <a:xfrm>
            <a:off x="321250" y="1134575"/>
            <a:ext cx="4921690" cy="20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 txBox="1"/>
          <p:nvPr/>
        </p:nvSpPr>
        <p:spPr>
          <a:xfrm>
            <a:off x="287450" y="3418650"/>
            <a:ext cx="8499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a </a:t>
            </a: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"rede de segurança"</a:t>
            </a:r>
            <a:r>
              <a:rPr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captura todos os casos não abordados pelo </a:t>
            </a: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0" name="Google Shape;1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1" name="Google Shape;19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3" name="Google Shape;19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 txBox="1"/>
          <p:nvPr/>
        </p:nvSpPr>
        <p:spPr>
          <a:xfrm>
            <a:off x="158975" y="135300"/>
            <a:ext cx="474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Operadores de Comparação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 txBox="1"/>
          <p:nvPr/>
        </p:nvSpPr>
        <p:spPr>
          <a:xfrm>
            <a:off x="213875" y="1406925"/>
            <a:ext cx="45177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Operadores como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==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!=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&lt;=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são usados para comparar valores. Eles são cruciais nas estruturas de decisão e retornam </a:t>
            </a:r>
            <a:r>
              <a:rPr b="0" i="0" lang="pt-BR" sz="26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Calibri"/>
                <a:ea typeface="Calibri"/>
                <a:cs typeface="Calibri"/>
                <a:sym typeface="Calibri"/>
              </a:rPr>
              <a:t>valores booleanos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(True ou False)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 base na comparação.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8575" y="135300"/>
            <a:ext cx="3989925" cy="48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3" name="Google Shape;2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05" name="Google Shape;20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 txBox="1"/>
          <p:nvPr/>
        </p:nvSpPr>
        <p:spPr>
          <a:xfrm>
            <a:off x="190050" y="189495"/>
            <a:ext cx="7156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41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Saiba +</a:t>
            </a:r>
            <a:endParaRPr b="0" i="0" sz="41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279350" y="568500"/>
            <a:ext cx="50799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Exemplos práticos englobam desde a verificação da maioridade de um usuário até a comparação de pontuações em um jogo, ou mesmo a tomada de decisões com base em variáveis de ambiente. Esses cenários reais facilitam a compreensão da aplicação das estruturas.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7100" y="1134775"/>
            <a:ext cx="3095100" cy="30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2"/>
          <p:cNvSpPr txBox="1"/>
          <p:nvPr/>
        </p:nvSpPr>
        <p:spPr>
          <a:xfrm>
            <a:off x="6364250" y="12830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Clique aqui!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5" name="Google Shape;21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6" name="Google Shape;21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8" name="Google Shape;21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155750" y="142470"/>
            <a:ext cx="715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9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Boas Práticas</a:t>
            </a:r>
            <a:endParaRPr b="0" i="0" sz="39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3200175" y="1104136"/>
            <a:ext cx="56073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Incluem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escrever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condições claras e diretas, evitar cadeias excessivamente longas de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garantir que todas as possíveis condições sejam abordadas para evitar erros de lógica. Também é recomendado usar </a:t>
            </a:r>
            <a:r>
              <a:rPr b="0" i="0" lang="pt-BR" sz="2600" u="none" cap="none" strike="noStrike">
                <a:solidFill>
                  <a:schemeClr val="dk1"/>
                </a:solidFill>
                <a:highlight>
                  <a:srgbClr val="D9EAD3"/>
                </a:highlight>
                <a:latin typeface="Calibri"/>
                <a:ea typeface="Calibri"/>
                <a:cs typeface="Calibri"/>
                <a:sym typeface="Calibri"/>
              </a:rPr>
              <a:t>parênteses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tornar as comparações mais claras.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825" y="1307450"/>
            <a:ext cx="2891800" cy="27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7" name="Google Shape;2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8" name="Google Shape;22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0" name="Google Shape;23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/>
        </p:nvSpPr>
        <p:spPr>
          <a:xfrm>
            <a:off x="163199" y="135020"/>
            <a:ext cx="827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 atividade para Professor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193525" y="885775"/>
            <a:ext cx="85527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Solicita a idade do usuário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idade = int(input("Digite sua idade: "))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Categoriza a idade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idade &lt; 13: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categoria = "Criança"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 idade &lt; 18: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categoria = "Adolescente"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 idade &lt; 60: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categoria = "Adulto"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else: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categoria = "Idoso"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Exibe a categoria</a:t>
            </a:r>
            <a:endParaRPr sz="16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print(f"Você está na categoria: {categoria}.")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 txBox="1"/>
          <p:nvPr/>
        </p:nvSpPr>
        <p:spPr>
          <a:xfrm>
            <a:off x="297750" y="885775"/>
            <a:ext cx="300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Python demonstrando o uso de if-elif-else para categorizar idades.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9" name="Google Shape;2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0" name="Google Shape;24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2" name="Google Shape;24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 txBox="1"/>
          <p:nvPr/>
        </p:nvSpPr>
        <p:spPr>
          <a:xfrm>
            <a:off x="155750" y="10577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259975" y="905950"/>
            <a:ext cx="56055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estrutura você usaria para testar se um número é positivo, negativo ou zero?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while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for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if-elif-else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try-except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4575" y="1198100"/>
            <a:ext cx="3233550" cy="32335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246" name="Google Shape;24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8075" y="4004150"/>
            <a:ext cx="776025" cy="772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5"/>
          <p:cNvSpPr txBox="1"/>
          <p:nvPr/>
        </p:nvSpPr>
        <p:spPr>
          <a:xfrm>
            <a:off x="1714100" y="4268375"/>
            <a:ext cx="785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Registre a sua resposta e compartilhe!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3" name="Google Shape;2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4" name="Google Shape;25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6" name="Google Shape;25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6"/>
          <p:cNvSpPr txBox="1"/>
          <p:nvPr/>
        </p:nvSpPr>
        <p:spPr>
          <a:xfrm>
            <a:off x="140900" y="10195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6"/>
          <p:cNvSpPr txBox="1"/>
          <p:nvPr/>
        </p:nvSpPr>
        <p:spPr>
          <a:xfrm>
            <a:off x="252525" y="799950"/>
            <a:ext cx="58401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estrutura você usaria para testar se um número é positivo, negativo ou zero?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while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for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if-elif-else</a:t>
            </a:r>
            <a:endParaRPr b="0" i="0" sz="2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try-except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b="1" lang="pt-BR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1" i="0" lang="pt-BR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if-elif-else</a:t>
            </a:r>
            <a:endParaRPr b="1" i="0" sz="2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16"/>
          <p:cNvPicPr preferRelativeResize="0"/>
          <p:nvPr/>
        </p:nvPicPr>
        <p:blipFill rotWithShape="1">
          <a:blip r:embed="rId6">
            <a:alphaModFix/>
          </a:blip>
          <a:srcRect b="21715" l="0" r="0" t="0"/>
          <a:stretch/>
        </p:blipFill>
        <p:spPr>
          <a:xfrm>
            <a:off x="4317950" y="879025"/>
            <a:ext cx="4762500" cy="37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5" name="Google Shape;2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6" name="Google Shape;26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8" name="Google Shape;26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7"/>
          <p:cNvSpPr txBox="1"/>
          <p:nvPr/>
        </p:nvSpPr>
        <p:spPr>
          <a:xfrm>
            <a:off x="155775" y="1201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7"/>
          <p:cNvSpPr txBox="1"/>
          <p:nvPr/>
        </p:nvSpPr>
        <p:spPr>
          <a:xfrm>
            <a:off x="4295575" y="934675"/>
            <a:ext cx="40863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Testar valores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um componente fundamental da programação em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permitindo a execução de diferentes ações com base em condições específicas.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975" y="858613"/>
            <a:ext cx="3426925" cy="33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f9a6b620b_0_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77" name="Google Shape;277;g1ef9a6b620b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8" name="Google Shape;278;g1ef9a6b620b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ef9a6b620b_0_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0" name="Google Shape;280;g1ef9a6b620b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ef9a6b620b_0_14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1ef9a6b620b_0_14"/>
          <p:cNvSpPr txBox="1"/>
          <p:nvPr/>
        </p:nvSpPr>
        <p:spPr>
          <a:xfrm>
            <a:off x="263696" y="578562"/>
            <a:ext cx="83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ef9a6b620b_0_14"/>
          <p:cNvSpPr txBox="1"/>
          <p:nvPr/>
        </p:nvSpPr>
        <p:spPr>
          <a:xfrm>
            <a:off x="356937" y="3554810"/>
            <a:ext cx="828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1ef9a6b620b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669" y="1130744"/>
            <a:ext cx="4215063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ef9a6b620b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24102"/>
            <a:ext cx="2053711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ef9a6b620b_0_14"/>
          <p:cNvSpPr txBox="1"/>
          <p:nvPr/>
        </p:nvSpPr>
        <p:spPr>
          <a:xfrm>
            <a:off x="356937" y="3187294"/>
            <a:ext cx="776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92" name="Google Shape;2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93" name="Google Shape;2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95" name="Google Shape;29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A condição elif</a:t>
            </a:r>
            <a:endParaRPr b="1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98" name="Google Shape;29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9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https://cursos.alura.com.br/course/python-introducao-a-linguagem/task/22811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1" name="Google Shape;301;p19"/>
          <p:cNvSpPr txBox="1"/>
          <p:nvPr/>
        </p:nvSpPr>
        <p:spPr>
          <a:xfrm>
            <a:off x="2377729" y="1178603"/>
            <a:ext cx="5113876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elif, uma abreviação de "else if", é um operador condicional em Python usado após um if. Ele verifica uma nova condição se a anterior for falsa. Utilizado para múltiplas verificações sequenciais, elif evita a execução de códigos adicionais se uma das condições anteriores for verdadeira, tornando o código mais eficiente e legível.</a:t>
            </a:r>
            <a:endParaRPr/>
          </a:p>
        </p:txBody>
      </p:sp>
      <p:sp>
        <p:nvSpPr>
          <p:cNvPr id="302" name="Google Shape;302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1073" y="751007"/>
            <a:ext cx="1120762" cy="114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9352" y="1654148"/>
            <a:ext cx="2096576" cy="148248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9"/>
          <p:cNvSpPr/>
          <p:nvPr/>
        </p:nvSpPr>
        <p:spPr>
          <a:xfrm>
            <a:off x="270788" y="19640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270788" y="281616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12" name="Google Shape;3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13" name="Google Shape;31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15" name="Google Shape;31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0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0"/>
          <p:cNvSpPr txBox="1"/>
          <p:nvPr/>
        </p:nvSpPr>
        <p:spPr>
          <a:xfrm>
            <a:off x="346455" y="1023425"/>
            <a:ext cx="83403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Aprendemos sobre o teste de valores usando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if-elif-else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operadores de comparação em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0"/>
          <p:cNvSpPr txBox="1"/>
          <p:nvPr/>
        </p:nvSpPr>
        <p:spPr>
          <a:xfrm>
            <a:off x="4815975" y="2456400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aprenderemos a criar laços e fazer iterações.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4825" y="1812850"/>
            <a:ext cx="3257199" cy="32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5" name="Google Shape;3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6" name="Google Shape;3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8" name="Google Shape;32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 sz="1300"/>
          </a:p>
        </p:txBody>
      </p:sp>
      <p:sp>
        <p:nvSpPr>
          <p:cNvPr id="330" name="Google Shape;330;p21"/>
          <p:cNvSpPr txBox="1"/>
          <p:nvPr/>
        </p:nvSpPr>
        <p:spPr>
          <a:xfrm>
            <a:off x="163225" y="101945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6" name="Google Shape;3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7" name="Google Shape;3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9" name="Google Shape;33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2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7" name="Google Shape;3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8" name="Google Shape;3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0" name="Google Shape;35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51" name="Google Shape;35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52" name="Google Shape;352;p23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8" name="Google Shape;3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9" name="Google Shape;3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1" name="Google Shape;36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4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24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15022" y="1158548"/>
            <a:ext cx="580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estar valores em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focando nas estruturas condicionais e operadores de comparação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criando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condições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tomar decisões com base em valores de variáveis.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11">
            <a:alphaModFix/>
          </a:blip>
          <a:srcRect b="5482" l="0" r="12503" t="0"/>
          <a:stretch/>
        </p:blipFill>
        <p:spPr>
          <a:xfrm>
            <a:off x="908950" y="1145762"/>
            <a:ext cx="2066825" cy="182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7471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"Python Crash Course" por Eric Matthes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Documentação oficial do Python sobre estruturas condicionais: Python Docs - Control Flow Tools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 on line para codificação python: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https://www.online-python.com/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901275" y="3165100"/>
            <a:ext cx="7934100" cy="135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7125" y="3228157"/>
            <a:ext cx="1223850" cy="12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8">
            <a:alphaModFix/>
          </a:blip>
          <a:srcRect b="10481" l="6630" r="7488" t="11295"/>
          <a:stretch/>
        </p:blipFill>
        <p:spPr>
          <a:xfrm>
            <a:off x="220850" y="1095525"/>
            <a:ext cx="1990124" cy="18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6"/>
          <p:cNvGrpSpPr/>
          <p:nvPr/>
        </p:nvGrpSpPr>
        <p:grpSpPr>
          <a:xfrm>
            <a:off x="109800" y="90225"/>
            <a:ext cx="8924401" cy="4963200"/>
            <a:chOff x="109800" y="90225"/>
            <a:chExt cx="8924401" cy="4963200"/>
          </a:xfrm>
        </p:grpSpPr>
        <p:pic>
          <p:nvPicPr>
            <p:cNvPr id="105" name="Google Shape;105;p6"/>
            <p:cNvPicPr preferRelativeResize="0"/>
            <p:nvPr/>
          </p:nvPicPr>
          <p:blipFill rotWithShape="1">
            <a:blip r:embed="rId3">
              <a:alphaModFix/>
            </a:blip>
            <a:srcRect b="45450" l="0" r="65469" t="0"/>
            <a:stretch/>
          </p:blipFill>
          <p:spPr>
            <a:xfrm>
              <a:off x="109800" y="90225"/>
              <a:ext cx="8924401" cy="496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7800" y="2478321"/>
              <a:ext cx="4692001" cy="2575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/>
          <p:nvPr/>
        </p:nvSpPr>
        <p:spPr>
          <a:xfrm>
            <a:off x="109800" y="902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225325" y="736725"/>
            <a:ext cx="87264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oleta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entrada de dados do usuário em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utilizando a função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input()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Aprendemos a converter as entradas para tipos de dados apropriados como inteiros ou decimais para processamento adicional.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320475" y="2240875"/>
            <a:ext cx="5312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iscutimos a importância da validação de entrada para garantir que os dados recebidos sejam adequados para uso no programa, evitando assim erros e falhas.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8250" y="166398"/>
            <a:ext cx="933474" cy="4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1414" y="4464163"/>
            <a:ext cx="590300" cy="5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f9a6b620b_0_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9" name="Google Shape;119;g1ef9a6b620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20" name="Google Shape;120;g1ef9a6b620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ef9a6b620b_0_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ef9a6b620b_0_0"/>
          <p:cNvSpPr txBox="1"/>
          <p:nvPr/>
        </p:nvSpPr>
        <p:spPr>
          <a:xfrm>
            <a:off x="166750" y="13530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ef9a6b620b_0_0"/>
          <p:cNvSpPr txBox="1"/>
          <p:nvPr/>
        </p:nvSpPr>
        <p:spPr>
          <a:xfrm>
            <a:off x="1079388" y="2255600"/>
            <a:ext cx="43884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você estruturaria o teste de valores para determinar a categoria apropriada?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1ef9a6b620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5049" y="4166027"/>
            <a:ext cx="1293225" cy="8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ef9a6b620b_0_0"/>
          <p:cNvSpPr txBox="1"/>
          <p:nvPr/>
        </p:nvSpPr>
        <p:spPr>
          <a:xfrm>
            <a:off x="4921621" y="4563925"/>
            <a:ext cx="406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1ef9a6b620b_0_0"/>
          <p:cNvPicPr preferRelativeResize="0"/>
          <p:nvPr/>
        </p:nvPicPr>
        <p:blipFill rotWithShape="1">
          <a:blip r:embed="rId6">
            <a:alphaModFix/>
          </a:blip>
          <a:srcRect b="0" l="16424" r="18323" t="0"/>
          <a:stretch/>
        </p:blipFill>
        <p:spPr>
          <a:xfrm>
            <a:off x="5732550" y="1132738"/>
            <a:ext cx="30951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ef9a6b620b_0_0"/>
          <p:cNvSpPr txBox="1"/>
          <p:nvPr/>
        </p:nvSpPr>
        <p:spPr>
          <a:xfrm>
            <a:off x="248625" y="870200"/>
            <a:ext cx="618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Considere um programa que deve categorizar a idade de uma pessoa em criança, adolescente, adulto ou idoso.</a:t>
            </a:r>
            <a:endParaRPr/>
          </a:p>
        </p:txBody>
      </p:sp>
      <p:pic>
        <p:nvPicPr>
          <p:cNvPr id="128" name="Google Shape;128;g1ef9a6b620b_0_0"/>
          <p:cNvPicPr preferRelativeResize="0"/>
          <p:nvPr/>
        </p:nvPicPr>
        <p:blipFill rotWithShape="1">
          <a:blip r:embed="rId7">
            <a:alphaModFix/>
          </a:blip>
          <a:srcRect b="5985" l="28550" r="30060" t="6248"/>
          <a:stretch/>
        </p:blipFill>
        <p:spPr>
          <a:xfrm rot="-837867">
            <a:off x="734100" y="2270900"/>
            <a:ext cx="1029625" cy="218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29" name="Google Shape;129;g1ef9a6b620b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8" name="Google Shape;13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228900" y="1894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265225" y="949625"/>
            <a:ext cx="51207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programa deve usar a estrutura </a:t>
            </a:r>
            <a:r>
              <a:rPr b="1" i="0" lang="pt-BR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if-elif-else</a:t>
            </a:r>
            <a:r>
              <a:rPr b="0" i="0" lang="pt-BR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comparar a idade com diferentes faixas etárias e atribuir a categoria correspondente.</a:t>
            </a:r>
            <a:endParaRPr b="1" i="0" sz="3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2025" y="3248625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1300" y="591425"/>
            <a:ext cx="931450" cy="9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600" y="241775"/>
            <a:ext cx="1249975" cy="12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3500" y="1624775"/>
            <a:ext cx="1117900" cy="11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600" y="3093225"/>
            <a:ext cx="715300" cy="7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6750" y="2244750"/>
            <a:ext cx="497925" cy="4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53" name="Google Shape;1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55" name="Google Shape;15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 txBox="1"/>
          <p:nvPr/>
        </p:nvSpPr>
        <p:spPr>
          <a:xfrm>
            <a:off x="109799" y="90220"/>
            <a:ext cx="8676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9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Estrutura if</a:t>
            </a:r>
            <a:endParaRPr b="0" i="0" sz="39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109800" y="713000"/>
            <a:ext cx="8924400" cy="1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estrutura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o bloco de construção básico para tomada de decisões em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Ela permite verificar uma condição e executar um bloco de código se essa condição for verdadeira. 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3576" y="1962251"/>
            <a:ext cx="6118900" cy="20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 txBox="1"/>
          <p:nvPr/>
        </p:nvSpPr>
        <p:spPr>
          <a:xfrm>
            <a:off x="816700" y="3936700"/>
            <a:ext cx="745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exemplo,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idade &lt; 18: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executa um bloco de código para menores de 18 anos.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66" name="Google Shape;1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8" name="Google Shape;16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/>
          <p:nvPr/>
        </p:nvSpPr>
        <p:spPr>
          <a:xfrm>
            <a:off x="182299" y="143070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Estrutura elif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109812" y="944942"/>
            <a:ext cx="42117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abreviação de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'else if'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é usado para verificar múltiplas condições após um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Quando um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b="0" i="0" lang="pt-BR" sz="2400" u="none" cap="none" strike="noStrike">
                <a:solidFill>
                  <a:schemeClr val="dk1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falso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testa outra condição. Por exemplo, após verificar se idade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18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pode-se usar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idade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60: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um novo teste.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2774" y="1090501"/>
            <a:ext cx="4465478" cy="27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